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8" r:id="rId1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74AB-DE44-4E51-6C0D-09A0A53F2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85F5D-0D13-10EB-B95A-1EAC14860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57A4-097B-292D-8C9C-0BA1576E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5330C-1844-9144-68C2-CE785567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9D3CD-72C5-AD15-242E-CBC5A9E7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761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2E1A-5035-74E8-7997-3CFE7145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4095D-F353-08CA-2F0A-3A4219968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6230-3D2A-3729-8668-09C67CB8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B53D-D608-68C4-BF6E-341A5447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BA265-01FC-BA88-AA0E-D740564E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7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9301E2-5BD5-61E7-146B-0F2147579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3D87A-6876-62B6-1869-FCEA42BCC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60329-EA64-409B-FD89-B8AFE719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F2385-1D4B-CD36-D7CF-DA79B56B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1051-3B23-F492-61E9-F046EC18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998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6312-3B15-34C2-6492-096E8EEC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16B5-F930-1B93-77A8-D5D737EF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FB094-75BE-E2F6-C1AA-27AF6120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D3D1-5E67-6EA4-20DE-3E6222F8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BE737-496B-9843-EE46-118FF78C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777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09E5-8E45-6638-6DC8-B22B9AF9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04844-0F2C-0E3B-6160-9D865ABB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EE406-70EF-3EE9-8111-1489D81C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2A914-EF8B-BC8D-77EF-A267E491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9978A-2984-CE73-0697-2057D50B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30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72D38-B2C5-B53E-AAEA-20F38DBE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455BA-0724-F9CC-0303-C42894FF0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D18A1-7555-92EA-7336-B19F3EBD4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2485E-42A6-B53E-3D29-EE3A8969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8BEDC-3FEF-BDD6-7089-9EB9C6655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262DB-6313-DAE8-FF8F-E3820757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34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064E-8016-3773-4827-3EFF821C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C72B3-9ADA-4230-0B52-3B08E924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B9656-69C6-0CEB-A47F-36ADCABC5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BE5DA-A205-10B3-9646-552D9B6C5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6535C-4A76-EA8E-9B16-E2CC3F72E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A8891-517F-15F3-E601-577C0D35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A1266-50B7-14EB-30CE-BFC34E9F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777FC-B767-2FE0-4103-B9FAA809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53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47AA-384B-D3A0-2F5A-19B6CF61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EBCD47-ACF5-E20A-F787-B2442CC9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A0856-1079-DF14-DA15-CF1BDEF53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1D9F4-91DD-EDF0-E712-B7D426D4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761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0EB443-7FFB-7FFE-F613-50BDD5B1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B8399-063C-AF93-D3BD-AFB7F4BC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4134B-DD1A-DDB0-B09E-51C19D6A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975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4CA8-BF22-4AD1-CAB2-FCBC2A48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8F448-8454-896A-AF0F-C776413CB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29EF6-6024-D5C7-2F60-DDC8B930E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62FA7-0233-6222-750F-E599B1EC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192E5-1FE1-F8D0-75CF-D66C5D80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7018E-E61B-E42A-C150-CF677E6D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107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5289-E159-2BA3-B767-65EB1B08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72581-3815-F315-8B99-016624E56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D5033-2B5C-CD4F-9B98-ADF871BB1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3A54-F201-AE3F-C485-04070A6F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F0D22-0E62-C059-8D49-34A9748D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4CB9D-EB71-E08B-3916-7749F18A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574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5C8E3-DA42-0770-D8FB-2D0235BF7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0D0DF-F346-CA67-9D01-EA9E1D669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E033-BE08-F3C5-3CBE-48C931F14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D470-7F2E-4B24-9F18-BA1CC396D504}" type="datetimeFigureOut">
              <a:rPr lang="fa-IR" smtClean="0"/>
              <a:t>07/10/1445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1BC30-8666-DB6B-7AC0-5F7066265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0E31E-4E55-B529-351D-ADC19C3E8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6BEEA-C3F9-4CB3-A02D-426B4FCA90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801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7030A0"/>
          </a:solidFill>
          <a:latin typeface="+mj-lt"/>
          <a:ea typeface="+mj-ea"/>
          <a:cs typeface="B Titr" panose="000007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AB8E-3D67-2BD6-2B0C-ABDEE029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933" y="870738"/>
            <a:ext cx="6764867" cy="1875896"/>
          </a:xfrm>
        </p:spPr>
        <p:txBody>
          <a:bodyPr/>
          <a:lstStyle/>
          <a:p>
            <a:r>
              <a:rPr lang="fa-IR" sz="4000" dirty="0"/>
              <a:t>اخلاق پزشکی</a:t>
            </a:r>
            <a:br>
              <a:rPr lang="fa-IR" dirty="0"/>
            </a:br>
            <a:r>
              <a:rPr lang="fa-IR" sz="2800" dirty="0"/>
              <a:t>تعارض منافع</a:t>
            </a:r>
            <a:br>
              <a:rPr lang="en-US" sz="2800" dirty="0"/>
            </a:br>
            <a:r>
              <a:rPr lang="fa-IR" dirty="0">
                <a:solidFill>
                  <a:srgbClr val="002060"/>
                </a:solidFill>
              </a:rPr>
              <a:t>Conflict</a:t>
            </a:r>
            <a:r>
              <a:rPr lang="en-US" dirty="0">
                <a:solidFill>
                  <a:srgbClr val="002060"/>
                </a:solidFill>
              </a:rPr>
              <a:t> Of Interest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B4D67-3651-C7FC-0C6C-311DFE6E9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01067"/>
            <a:ext cx="10515600" cy="1875896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>
                <a:solidFill>
                  <a:srgbClr val="FF0000"/>
                </a:solidFill>
              </a:rPr>
              <a:t>دکتر بهروز کارخانه ای</a:t>
            </a:r>
          </a:p>
          <a:p>
            <a:pPr marL="0" indent="0" algn="ctr">
              <a:buNone/>
            </a:pPr>
            <a:r>
              <a:rPr lang="fa-IR" dirty="0">
                <a:solidFill>
                  <a:srgbClr val="FF0000"/>
                </a:solidFill>
              </a:rPr>
              <a:t>مدیر گروه اخلاق در آموزش دانشگاه علوم پزشکی همدان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7A6FD1-86B6-8E1C-3A0A-C18F9ABC9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1969724"/>
            <a:ext cx="2879197" cy="26814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1143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تعارض وظیفه و تعارض تعهد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>
            <a:normAutofit/>
          </a:bodyPr>
          <a:lstStyle/>
          <a:p>
            <a:r>
              <a:rPr lang="fa-IR" dirty="0"/>
              <a:t>در تعارض وظیفه یا </a:t>
            </a:r>
            <a:r>
              <a:rPr lang="en-US" b="1" dirty="0">
                <a:solidFill>
                  <a:srgbClr val="FF0000"/>
                </a:solidFill>
              </a:rPr>
              <a:t>Conflict Of Obligation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dirty="0"/>
              <a:t> بین دو وظیفه تعارض رخ می دهد مثلا بین رازداری و عدم ضرررسانی </a:t>
            </a:r>
          </a:p>
          <a:p>
            <a:r>
              <a:rPr lang="fa-IR" dirty="0"/>
              <a:t>بیمار می گوید می خواهد زید را بکشد، پزشک به زید  بگوید ( نقض رازداری) یا نگوید (نقض ضررنرسانی)؟ </a:t>
            </a:r>
          </a:p>
          <a:p>
            <a:endParaRPr lang="fa-IR" dirty="0"/>
          </a:p>
          <a:p>
            <a:r>
              <a:rPr lang="fa-IR" dirty="0"/>
              <a:t>در تعارض تعهد یا 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Conflict Of Commitment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dirty="0"/>
              <a:t>فرد بین تعهد به دو سازمان دچار تعارض می شود. من دانشگاهی هستم و به دانشگاه تعهد دارم .</a:t>
            </a:r>
          </a:p>
          <a:p>
            <a:r>
              <a:rPr lang="fa-IR" dirty="0"/>
              <a:t>من به عنوان داوطلب به هلال احمر متعهد شده ام که خدمت کنم. به منطقه بحرانی بروم یا نروم؟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2126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/>
              <a:t>تعارض منافع،  تعارض وظیفه،  تعارض تعهد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>
            <a:normAutofit/>
          </a:bodyPr>
          <a:lstStyle/>
          <a:p>
            <a:r>
              <a:rPr lang="fa-IR"/>
              <a:t>تعارض بین دو منفعت</a:t>
            </a:r>
          </a:p>
          <a:p>
            <a:r>
              <a:rPr lang="fa-IR"/>
              <a:t>تعارض بین دو وظیفه</a:t>
            </a:r>
          </a:p>
          <a:p>
            <a:r>
              <a:rPr lang="fa-IR"/>
              <a:t>تعارض بین دو تعهد</a:t>
            </a:r>
            <a:endParaRPr lang="fa-IR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07C958-161D-5051-24DB-6F3D9AE6F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752" y="1851025"/>
            <a:ext cx="3977693" cy="397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4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A0D33A-42C1-A1F7-4540-4DF26B22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  <a:cs typeface="+mj-cs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4156389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ریشه در علم اخلاق دارد. </a:t>
            </a:r>
          </a:p>
          <a:p>
            <a:r>
              <a:rPr lang="fa-IR" dirty="0"/>
              <a:t>افلاطون: اخلاق بوجود آمده تا تعارض منافع را حل و فصل نماید.</a:t>
            </a:r>
          </a:p>
          <a:p>
            <a:r>
              <a:rPr lang="fa-IR" dirty="0"/>
              <a:t>در فقه، حقوق، روانشناسی، جامعه شناسی و مدیریت هم مطرح است.</a:t>
            </a:r>
          </a:p>
          <a:p>
            <a:r>
              <a:rPr lang="fa-IR" b="1" dirty="0">
                <a:solidFill>
                  <a:srgbClr val="FF0000"/>
                </a:solidFill>
              </a:rPr>
              <a:t>تعارضات:</a:t>
            </a:r>
          </a:p>
          <a:p>
            <a:r>
              <a:rPr lang="fa-IR" dirty="0"/>
              <a:t>درون فردی</a:t>
            </a:r>
            <a:r>
              <a:rPr lang="en-US" dirty="0"/>
              <a:t> Intrapersonal</a:t>
            </a:r>
            <a:endParaRPr lang="fa-IR" dirty="0"/>
          </a:p>
          <a:p>
            <a:r>
              <a:rPr lang="fa-IR" dirty="0"/>
              <a:t>بین فردی</a:t>
            </a:r>
            <a:r>
              <a:rPr lang="en-US" dirty="0"/>
              <a:t>Interpersonal </a:t>
            </a:r>
            <a:r>
              <a:rPr lang="fa-IR" dirty="0"/>
              <a:t> مثلاً تعهدات دو فرد در تعارض باشند.</a:t>
            </a:r>
          </a:p>
          <a:p>
            <a:r>
              <a:rPr lang="fa-IR" dirty="0"/>
              <a:t>درون گروهی </a:t>
            </a:r>
            <a:r>
              <a:rPr lang="en-US" dirty="0"/>
              <a:t>Intragroup</a:t>
            </a:r>
            <a:endParaRPr lang="fa-IR" dirty="0"/>
          </a:p>
          <a:p>
            <a:r>
              <a:rPr lang="fa-IR" dirty="0"/>
              <a:t>بین گروهی</a:t>
            </a:r>
            <a:r>
              <a:rPr lang="en-US" dirty="0"/>
              <a:t>Intergroup</a:t>
            </a:r>
            <a:r>
              <a:rPr lang="fa-IR" dirty="0"/>
              <a:t> </a:t>
            </a:r>
            <a:r>
              <a:rPr lang="en-US" dirty="0"/>
              <a:t> </a:t>
            </a:r>
            <a:r>
              <a:rPr lang="fa-IR" dirty="0"/>
              <a:t>مثلاً تعارض اعتقادات و نیازهای بین گروها یا ادارات یا سازمانها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7482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تقسیم بندی 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dirty="0"/>
              <a:t>حقوق محور </a:t>
            </a:r>
            <a:r>
              <a:rPr lang="en-US" dirty="0"/>
              <a:t>Right Based</a:t>
            </a:r>
            <a:r>
              <a:rPr lang="fa-IR" dirty="0"/>
              <a:t> یعنی بین حق ها تعارض ایجاد شود.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منفعت محور </a:t>
            </a:r>
            <a:r>
              <a:rPr lang="en-US" dirty="0"/>
              <a:t> Interest Based </a:t>
            </a:r>
            <a:r>
              <a:rPr lang="fa-I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ارزش محور </a:t>
            </a:r>
            <a:r>
              <a:rPr lang="en-US" dirty="0"/>
              <a:t> Values Based</a:t>
            </a:r>
            <a:endParaRPr lang="fa-IR" dirty="0"/>
          </a:p>
          <a:p>
            <a:endParaRPr lang="fa-IR" dirty="0"/>
          </a:p>
          <a:p>
            <a:r>
              <a:rPr lang="fa-IR" b="1" dirty="0"/>
              <a:t>تقسیم بندی به صورت دیگر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 تعارض بین منافع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تعارض بین ارزش و یا اعتقادات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05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تاریخچه 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قدمتی برابر با ارتباط بشر با یکدیگر دارد.</a:t>
            </a:r>
          </a:p>
          <a:p>
            <a:r>
              <a:rPr lang="fa-IR" dirty="0"/>
              <a:t>در مبانی اخلاقی از 60 سال قبل وارد ادبیات علم اخلاق شده است.</a:t>
            </a:r>
          </a:p>
          <a:p>
            <a:r>
              <a:rPr lang="fa-IR" dirty="0"/>
              <a:t>اول در حیطه اخلاق و حقوق و آنگاه به پزشکی هم سرایت کرد.</a:t>
            </a:r>
          </a:p>
        </p:txBody>
      </p:sp>
    </p:spTree>
    <p:extLst>
      <p:ext uri="{BB962C8B-B14F-4D97-AF65-F5344CB8AC3E}">
        <p14:creationId xmlns:p14="http://schemas.microsoft.com/office/powerpoint/2010/main" val="148015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تعاریف 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/>
              <a:t>انسان کاری را انجام دهد که با </a:t>
            </a:r>
            <a:r>
              <a:rPr lang="fa-IR" dirty="0">
                <a:solidFill>
                  <a:srgbClr val="FF0000"/>
                </a:solidFill>
              </a:rPr>
              <a:t>وظایف حرفه ای </a:t>
            </a:r>
            <a:r>
              <a:rPr lang="fa-IR" dirty="0"/>
              <a:t>پذیرفته شده او در تعارض باشد.</a:t>
            </a:r>
          </a:p>
          <a:p>
            <a:pPr algn="just"/>
            <a:r>
              <a:rPr lang="fa-IR" dirty="0"/>
              <a:t>انجام کار </a:t>
            </a:r>
            <a:r>
              <a:rPr lang="fa-IR" dirty="0">
                <a:solidFill>
                  <a:srgbClr val="FF0000"/>
                </a:solidFill>
              </a:rPr>
              <a:t>خلاف وظایف حرفه ای</a:t>
            </a:r>
          </a:p>
          <a:p>
            <a:pPr algn="just"/>
            <a:r>
              <a:rPr lang="fa-IR" dirty="0"/>
              <a:t>وظایفی که یک فرد نسبت به یک شخص یا گروه دارد با </a:t>
            </a:r>
            <a:r>
              <a:rPr lang="fa-IR" dirty="0">
                <a:solidFill>
                  <a:srgbClr val="FF0000"/>
                </a:solidFill>
              </a:rPr>
              <a:t>منافع شخصی </a:t>
            </a:r>
            <a:r>
              <a:rPr lang="fa-IR" dirty="0"/>
              <a:t>خودش در تعارض باشد.</a:t>
            </a:r>
          </a:p>
          <a:p>
            <a:pPr algn="just"/>
            <a:r>
              <a:rPr lang="fa-IR" dirty="0"/>
              <a:t>وضعیتی که در آن فرد یا گروه در </a:t>
            </a:r>
            <a:r>
              <a:rPr lang="fa-IR" dirty="0">
                <a:solidFill>
                  <a:srgbClr val="FF0000"/>
                </a:solidFill>
              </a:rPr>
              <a:t>معرض تاثیراتی </a:t>
            </a:r>
            <a:r>
              <a:rPr lang="fa-IR" dirty="0"/>
              <a:t>قرار گرفته که این اثرات قابلیت آن را دارد که او یا آنها را به انجام عملی که در </a:t>
            </a:r>
            <a:r>
              <a:rPr lang="fa-IR" dirty="0">
                <a:solidFill>
                  <a:srgbClr val="FF0000"/>
                </a:solidFill>
              </a:rPr>
              <a:t>تقابل با مسئولیت </a:t>
            </a:r>
            <a:r>
              <a:rPr lang="fa-IR" dirty="0"/>
              <a:t>حرفه ای یا اخلاقی او یا آنها است سوق دهد.</a:t>
            </a:r>
          </a:p>
          <a:p>
            <a:pPr marL="0" indent="0" algn="just">
              <a:buNone/>
            </a:pPr>
            <a:r>
              <a:rPr lang="fa-IR" dirty="0"/>
              <a:t>مثال:</a:t>
            </a:r>
          </a:p>
          <a:p>
            <a:pPr algn="just"/>
            <a:r>
              <a:rPr lang="fa-IR" dirty="0"/>
              <a:t>تجویز داروی جدید یک شرکت بدون اطلاع از اثربخشی آن به منظور سفر با هزینه شرکت.</a:t>
            </a:r>
          </a:p>
        </p:txBody>
      </p:sp>
    </p:spTree>
    <p:extLst>
      <p:ext uri="{BB962C8B-B14F-4D97-AF65-F5344CB8AC3E}">
        <p14:creationId xmlns:p14="http://schemas.microsoft.com/office/powerpoint/2010/main" val="316647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تعاریف 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b="1" dirty="0"/>
              <a:t>تعریف تامپسون:</a:t>
            </a:r>
          </a:p>
          <a:p>
            <a:pPr algn="just"/>
            <a:r>
              <a:rPr lang="fa-IR" dirty="0"/>
              <a:t>تعارض منافع شامل یکسری از حالاتی است که در آن قضاوت حرفه ای راجع به یک </a:t>
            </a:r>
            <a:r>
              <a:rPr lang="fa-IR" dirty="0">
                <a:solidFill>
                  <a:srgbClr val="FF0000"/>
                </a:solidFill>
              </a:rPr>
              <a:t>منفعت</a:t>
            </a:r>
            <a:r>
              <a:rPr lang="fa-IR" dirty="0"/>
              <a:t> </a:t>
            </a:r>
            <a:r>
              <a:rPr lang="fa-IR" dirty="0">
                <a:solidFill>
                  <a:srgbClr val="FF0000"/>
                </a:solidFill>
              </a:rPr>
              <a:t>اولیه</a:t>
            </a:r>
            <a:r>
              <a:rPr lang="fa-IR" dirty="0"/>
              <a:t> یا اصلی مانند رفاه بیمار یا اعتبار یک تحقیق  بی جهت و ناروا تحت تاثیر </a:t>
            </a:r>
            <a:r>
              <a:rPr lang="fa-IR" dirty="0">
                <a:solidFill>
                  <a:srgbClr val="FF0000"/>
                </a:solidFill>
              </a:rPr>
              <a:t>منفعت ثانویه </a:t>
            </a:r>
            <a:r>
              <a:rPr lang="fa-IR" dirty="0"/>
              <a:t>یا فرعی  مانند مانع مالی قرار می گیرد.</a:t>
            </a:r>
          </a:p>
          <a:p>
            <a:pPr algn="just"/>
            <a:r>
              <a:rPr lang="fa-IR" dirty="0"/>
              <a:t>آن چیزی که در تصمیم گیری حرفه ای در </a:t>
            </a:r>
            <a:r>
              <a:rPr lang="fa-IR" dirty="0">
                <a:solidFill>
                  <a:srgbClr val="FF0000"/>
                </a:solidFill>
              </a:rPr>
              <a:t>درجه اول اهمیت </a:t>
            </a:r>
            <a:r>
              <a:rPr lang="fa-IR" dirty="0"/>
              <a:t>قرار دارد جزء وظایف حرفه ای است.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/>
              <a:t>منفعت اولیه در درمان: خدمت به بیمار، بهترین درمان، مصلحت بیمار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/>
              <a:t>منفعت اولیه در پژوهش: ضمانت درستی پژوهش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/>
              <a:t>منفعت اولیه در آموزش: آموزش مطلوب و درس به دانشجویان</a:t>
            </a:r>
          </a:p>
        </p:txBody>
      </p:sp>
    </p:spTree>
    <p:extLst>
      <p:ext uri="{BB962C8B-B14F-4D97-AF65-F5344CB8AC3E}">
        <p14:creationId xmlns:p14="http://schemas.microsoft.com/office/powerpoint/2010/main" val="406148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تعاریف 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منفعت ثانویه: منافعی است که در درجه کمتر اهمیت نسبت به منفعت اولیه قرار دارند.</a:t>
            </a:r>
          </a:p>
          <a:p>
            <a:r>
              <a:rPr lang="fa-IR" dirty="0"/>
              <a:t> مثال: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400" dirty="0"/>
              <a:t>پزشک حق دارد پول در آورد و امرار معاش کند.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400" dirty="0"/>
              <a:t>پیشرفت حرفه ای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400" dirty="0"/>
              <a:t>شاخص شدن</a:t>
            </a:r>
          </a:p>
          <a:p>
            <a:r>
              <a:rPr lang="fa-IR" dirty="0"/>
              <a:t>این منافع بصورت ذاتی نامشروع نیست حتی می توانند ضروری باشند ولی اهمیت کمتر از منفعت اولیه دارند.</a:t>
            </a:r>
          </a:p>
          <a:p>
            <a:r>
              <a:rPr lang="fa-IR" dirty="0"/>
              <a:t>هدف از بین بردن منفعت ثانویه نیست بلکه هدف عدم تفوق یا برتری آنها بر منافع اولیه است.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4597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تعارض به این معنی نیست که منفعت اولیه همیشه و حتماً در معرض خطر است.</a:t>
            </a:r>
          </a:p>
          <a:p>
            <a:r>
              <a:rPr lang="fa-IR" dirty="0"/>
              <a:t> گاهی پزشک در معرض تعارض منافع قرار می گیرد.</a:t>
            </a:r>
          </a:p>
          <a:p>
            <a:r>
              <a:rPr lang="fa-IR" dirty="0"/>
              <a:t>تعارض منافع فی النفسه غیر اخلاقی نیست.</a:t>
            </a:r>
          </a:p>
          <a:p>
            <a:r>
              <a:rPr lang="fa-IR" dirty="0"/>
              <a:t>مثل سیگار کشیدن که شانس کانسر ریه افزایش می دهد.</a:t>
            </a:r>
          </a:p>
          <a:p>
            <a:r>
              <a:rPr lang="fa-IR" dirty="0"/>
              <a:t>در تعارض منافع احتـــمال تصمیم گیری یا قضاوت غیر اخلاقی افزایش می یابد.</a:t>
            </a:r>
          </a:p>
          <a:p>
            <a:r>
              <a:rPr lang="fa-IR" dirty="0"/>
              <a:t>پزشک می تواند حرف نماینده یک شرکت را گوش کند ولی اجرا نکند.</a:t>
            </a:r>
          </a:p>
          <a:p>
            <a:r>
              <a:rPr lang="fa-IR" dirty="0"/>
              <a:t>نتیجه اینکه تعارض منافع می تواند سبب افزایش خطر رفتار یا تصمیم غیر اخلاقی شود.</a:t>
            </a:r>
          </a:p>
        </p:txBody>
      </p:sp>
    </p:spTree>
    <p:extLst>
      <p:ext uri="{BB962C8B-B14F-4D97-AF65-F5344CB8AC3E}">
        <p14:creationId xmlns:p14="http://schemas.microsoft.com/office/powerpoint/2010/main" val="248491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086F4B-1B6F-D22F-905A-93CFC339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انواع تعارض منافع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265AE-6287-E34C-D30A-51821DA2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مالی(شایعترین)</a:t>
            </a:r>
          </a:p>
          <a:p>
            <a:r>
              <a:rPr lang="fa-IR" dirty="0"/>
              <a:t>غیرمالی( پیشرفت، پریستیژ یا کسب علم</a:t>
            </a:r>
          </a:p>
          <a:p>
            <a:endParaRPr lang="fa-IR" dirty="0"/>
          </a:p>
          <a:p>
            <a:r>
              <a:rPr lang="fa-IR" dirty="0"/>
              <a:t>تعارض منافع در حرف یا مشاغل دیگر هم می تواند باشد ( وکیل و موکل، استاد و دانشجو) ولی جامعه از حرف پزشکی انتظار بیشتری دارد.</a:t>
            </a:r>
          </a:p>
          <a:p>
            <a:r>
              <a:rPr lang="fa-IR" dirty="0"/>
              <a:t>هرچه اهمیت تعارض منافع بیشتر می شود باید بیشتر </a:t>
            </a:r>
            <a:r>
              <a:rPr lang="fa-IR" dirty="0">
                <a:solidFill>
                  <a:srgbClr val="FF0000"/>
                </a:solidFill>
              </a:rPr>
              <a:t>دقت و مواظبت </a:t>
            </a:r>
            <a:r>
              <a:rPr lang="fa-IR" dirty="0"/>
              <a:t>نمود.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537298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725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اخلاق پزشکی تعارض منافع Conflict Of Interest</vt:lpstr>
      <vt:lpstr>تعارض منافع</vt:lpstr>
      <vt:lpstr>تقسیم بندی تعارض منافع</vt:lpstr>
      <vt:lpstr>تاریخچه تعارض منافع</vt:lpstr>
      <vt:lpstr>تعاریف تعارض منافع</vt:lpstr>
      <vt:lpstr>تعاریف تعارض منافع</vt:lpstr>
      <vt:lpstr>تعاریف تعارض منافع</vt:lpstr>
      <vt:lpstr>تعارض منافع</vt:lpstr>
      <vt:lpstr>انواع تعارض منافع</vt:lpstr>
      <vt:lpstr>تعارض وظیفه و تعارض تعهد</vt:lpstr>
      <vt:lpstr>تعارض منافع،  تعارض وظیفه،  تعارض تعهد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اخلاق پزشکی تعارض منافع Conflict Of Interest</dc:title>
  <dc:creator>Behrouz Karkhanei</dc:creator>
  <cp:lastModifiedBy>Behrouz Karkhanei</cp:lastModifiedBy>
  <cp:revision>5</cp:revision>
  <dcterms:created xsi:type="dcterms:W3CDTF">2023-10-30T18:10:59Z</dcterms:created>
  <dcterms:modified xsi:type="dcterms:W3CDTF">2024-04-15T20:10:12Z</dcterms:modified>
</cp:coreProperties>
</file>